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68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10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CF902-6444-4C6E-9684-8E21F60C42CC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E9503-EA3A-4BCB-BEE9-C44902CFCF84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CF902-6444-4C6E-9684-8E21F60C42CC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E9503-EA3A-4BCB-BEE9-C44902CFCF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CF902-6444-4C6E-9684-8E21F60C42CC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E9503-EA3A-4BCB-BEE9-C44902CFCF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CF902-6444-4C6E-9684-8E21F60C42CC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E9503-EA3A-4BCB-BEE9-C44902CFCF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CF902-6444-4C6E-9684-8E21F60C42CC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E9503-EA3A-4BCB-BEE9-C44902CFCF8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CF902-6444-4C6E-9684-8E21F60C42CC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E9503-EA3A-4BCB-BEE9-C44902CFCF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CF902-6444-4C6E-9684-8E21F60C42CC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E9503-EA3A-4BCB-BEE9-C44902CFCF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CF902-6444-4C6E-9684-8E21F60C42CC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E9503-EA3A-4BCB-BEE9-C44902CFCF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CF902-6444-4C6E-9684-8E21F60C42CC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E9503-EA3A-4BCB-BEE9-C44902CFCF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CF902-6444-4C6E-9684-8E21F60C42CC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E9503-EA3A-4BCB-BEE9-C44902CFCF84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CF902-6444-4C6E-9684-8E21F60C42CC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E9503-EA3A-4BCB-BEE9-C44902CFCF84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3CF902-6444-4C6E-9684-8E21F60C42CC}" type="datetimeFigureOut">
              <a:rPr lang="ru-RU" smtClean="0"/>
              <a:t>07.12.2022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A5E9503-EA3A-4BCB-BEE9-C44902CFCF8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0786" y="2967335"/>
            <a:ext cx="704244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Файлы, папки, ярлыки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7145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342" y="1135905"/>
            <a:ext cx="86904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Нажать в нужном месте ПРАВУЮ кнопку мыши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65324" y="188640"/>
            <a:ext cx="5126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Создание папки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76" y="1916832"/>
            <a:ext cx="7056784" cy="441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45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1135905"/>
            <a:ext cx="61289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prstClr val="white"/>
                </a:solidFill>
              </a:rPr>
              <a:t>Выбрать «Создать»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65324" y="188640"/>
            <a:ext cx="5126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rgbClr val="CFC60D">
                        <a:satMod val="155000"/>
                      </a:srgbClr>
                    </a:gs>
                    <a:gs pos="100000">
                      <a:srgbClr val="CFC60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Создание папки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76" y="1916832"/>
            <a:ext cx="7056784" cy="441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3707904" y="1628800"/>
            <a:ext cx="820686" cy="37444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5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88" y="1876467"/>
            <a:ext cx="7057801" cy="4410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1135905"/>
            <a:ext cx="61289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prstClr val="white"/>
                </a:solidFill>
              </a:rPr>
              <a:t>Выбрать </a:t>
            </a:r>
            <a:r>
              <a:rPr lang="ru-RU" sz="3200" dirty="0" smtClean="0">
                <a:solidFill>
                  <a:prstClr val="white"/>
                </a:solidFill>
              </a:rPr>
              <a:t>«Папку»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65324" y="188640"/>
            <a:ext cx="5126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rgbClr val="CFC60D">
                        <a:satMod val="155000"/>
                      </a:srgbClr>
                    </a:gs>
                    <a:gs pos="100000">
                      <a:srgbClr val="CFC60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Создание папки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483768" y="1628800"/>
            <a:ext cx="2044822" cy="25922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74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1135905"/>
            <a:ext cx="61289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prstClr val="white"/>
                </a:solidFill>
              </a:rPr>
              <a:t>Переименовать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65324" y="188640"/>
            <a:ext cx="5126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rgbClr val="CFC60D">
                        <a:satMod val="155000"/>
                      </a:srgbClr>
                    </a:gs>
                    <a:gs pos="100000">
                      <a:srgbClr val="CFC60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Создание папки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88" y="1893506"/>
            <a:ext cx="6952348" cy="4343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858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4981" y="188640"/>
            <a:ext cx="62472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rgbClr val="CFC60D">
                        <a:satMod val="155000"/>
                      </a:srgbClr>
                    </a:gs>
                    <a:gs pos="100000">
                      <a:srgbClr val="CFC60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Путь к вашей папки</a:t>
            </a:r>
            <a:endParaRPr lang="ru-RU" sz="5400" b="1" spc="50" dirty="0">
              <a:ln w="11430"/>
              <a:gradFill>
                <a:gsLst>
                  <a:gs pos="25000">
                    <a:srgbClr val="CFC60D">
                      <a:satMod val="155000"/>
                    </a:srgbClr>
                  </a:gs>
                  <a:gs pos="100000">
                    <a:srgbClr val="CFC60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2204864"/>
            <a:ext cx="824358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Компьютер\Локальный диск(Е)\Я изучаю компьютер\Ваша папка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228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1396" y="188640"/>
            <a:ext cx="22701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Файлы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044006"/>
            <a:ext cx="87129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Файл</a:t>
            </a:r>
            <a:r>
              <a:rPr lang="ru-RU" sz="4400" dirty="0" smtClean="0"/>
              <a:t> (англ. </a:t>
            </a:r>
            <a:r>
              <a:rPr lang="ru-RU" sz="4400" dirty="0" err="1" smtClean="0"/>
              <a:t>file</a:t>
            </a:r>
            <a:r>
              <a:rPr lang="ru-RU" sz="4400" dirty="0" smtClean="0"/>
              <a:t>) — именованная область данных на носителе информации.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64888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5689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Расширение имени файла </a:t>
            </a:r>
            <a:r>
              <a:rPr lang="ru-RU" sz="3200" dirty="0" smtClean="0"/>
              <a:t>(англ. </a:t>
            </a:r>
            <a:r>
              <a:rPr lang="ru-RU" sz="3200" dirty="0" err="1" smtClean="0"/>
              <a:t>filename</a:t>
            </a:r>
            <a:r>
              <a:rPr lang="ru-RU" sz="3200" dirty="0" smtClean="0"/>
              <a:t> </a:t>
            </a:r>
            <a:r>
              <a:rPr lang="ru-RU" sz="3200" dirty="0" err="1" smtClean="0"/>
              <a:t>extension</a:t>
            </a:r>
            <a:r>
              <a:rPr lang="ru-RU" sz="3200" dirty="0" smtClean="0"/>
              <a:t>, часто говорят просто расширение файла или расширение) — последовательность символов, добавляемых к имени файла и предназначенных для идентификации типа (формата) файла.</a:t>
            </a:r>
          </a:p>
          <a:p>
            <a:pPr algn="ctr"/>
            <a:endParaRPr lang="ru-RU" sz="3200" dirty="0"/>
          </a:p>
          <a:p>
            <a:pPr algn="ctr"/>
            <a:r>
              <a:rPr lang="ru-RU" sz="3200" dirty="0" smtClean="0"/>
              <a:t> Это один из распространённых способов, с помощью которых пользователь или программное обеспечение компьютера может определить тип данных, хранящихся в файле.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7781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693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Расширение обычно отделяется от основной части имени файла точкой.</a:t>
            </a:r>
            <a:endParaRPr lang="ru-RU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2" t="66122" r="50742" b="31370"/>
          <a:stretch/>
        </p:blipFill>
        <p:spPr bwMode="auto">
          <a:xfrm>
            <a:off x="2157088" y="1988840"/>
            <a:ext cx="4738747" cy="94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67540" y="2932188"/>
            <a:ext cx="20938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n>
                  <a:solidFill>
                    <a:srgbClr val="FFFF00"/>
                  </a:solidFill>
                </a:ln>
              </a:rPr>
              <a:t>Имя файла</a:t>
            </a:r>
            <a:endParaRPr lang="ru-RU" sz="3200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4" name="Левая фигурная скобка 3"/>
          <p:cNvSpPr/>
          <p:nvPr/>
        </p:nvSpPr>
        <p:spPr>
          <a:xfrm rot="16200000">
            <a:off x="4211960" y="1412776"/>
            <a:ext cx="252028" cy="2556284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Левая фигурная скобка 5"/>
          <p:cNvSpPr/>
          <p:nvPr/>
        </p:nvSpPr>
        <p:spPr>
          <a:xfrm rot="16200000">
            <a:off x="6120472" y="2236676"/>
            <a:ext cx="214884" cy="908484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508104" y="2932188"/>
            <a:ext cx="23519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n>
                  <a:solidFill>
                    <a:srgbClr val="FFFF00"/>
                  </a:solidFill>
                </a:ln>
              </a:rPr>
              <a:t>Расширение</a:t>
            </a:r>
            <a:endParaRPr lang="ru-RU" sz="3200" dirty="0">
              <a:ln>
                <a:solidFill>
                  <a:srgbClr val="FFFF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01691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60" y="235602"/>
            <a:ext cx="8496944" cy="628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6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0688"/>
            <a:ext cx="5867285" cy="565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79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30" y="1196752"/>
            <a:ext cx="8753265" cy="547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257412"/>
            <a:ext cx="4177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Рабочий стол</a:t>
            </a:r>
            <a:endParaRPr lang="ru-RU" sz="5400" b="1" cap="none" spc="0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547664" y="1412777"/>
            <a:ext cx="5041843" cy="2016223"/>
            <a:chOff x="1547664" y="1412777"/>
            <a:chExt cx="5041843" cy="2016223"/>
          </a:xfrm>
        </p:grpSpPr>
        <p:sp>
          <p:nvSpPr>
            <p:cNvPr id="3" name="TextBox 2"/>
            <p:cNvSpPr txBox="1"/>
            <p:nvPr/>
          </p:nvSpPr>
          <p:spPr>
            <a:xfrm>
              <a:off x="4118959" y="1628799"/>
              <a:ext cx="2470548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0" dirty="0" smtClean="0">
                  <a:solidFill>
                    <a:srgbClr val="FFFF00"/>
                  </a:solidFill>
                </a:rPr>
                <a:t>Файл</a:t>
              </a:r>
              <a:endParaRPr lang="ru-RU" sz="8000" dirty="0">
                <a:solidFill>
                  <a:srgbClr val="FFFF00"/>
                </a:solidFill>
              </a:endParaRPr>
            </a:p>
          </p:txBody>
        </p:sp>
        <p:cxnSp>
          <p:nvCxnSpPr>
            <p:cNvPr id="7" name="Прямая со стрелкой 6"/>
            <p:cNvCxnSpPr>
              <a:stCxn id="3" idx="1"/>
            </p:cNvCxnSpPr>
            <p:nvPr/>
          </p:nvCxnSpPr>
          <p:spPr>
            <a:xfrm flipH="1" flipV="1">
              <a:off x="2843808" y="1412777"/>
              <a:ext cx="1275151" cy="877742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 flipH="1" flipV="1">
              <a:off x="2339752" y="2004049"/>
              <a:ext cx="1779207" cy="286470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 flipH="1">
              <a:off x="1547664" y="2290518"/>
              <a:ext cx="2571296" cy="1138482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5" name="Группа 24"/>
          <p:cNvGrpSpPr/>
          <p:nvPr/>
        </p:nvGrpSpPr>
        <p:grpSpPr>
          <a:xfrm>
            <a:off x="1115616" y="1412777"/>
            <a:ext cx="5394081" cy="3528391"/>
            <a:chOff x="1115616" y="1412777"/>
            <a:chExt cx="5394081" cy="3528391"/>
          </a:xfrm>
        </p:grpSpPr>
        <p:sp>
          <p:nvSpPr>
            <p:cNvPr id="5" name="TextBox 4"/>
            <p:cNvSpPr txBox="1"/>
            <p:nvPr/>
          </p:nvSpPr>
          <p:spPr>
            <a:xfrm>
              <a:off x="3707904" y="2960057"/>
              <a:ext cx="280179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0" dirty="0" smtClean="0">
                  <a:solidFill>
                    <a:srgbClr val="FFFF00"/>
                  </a:solidFill>
                </a:rPr>
                <a:t>Папка</a:t>
              </a:r>
              <a:endParaRPr lang="ru-RU" sz="8000" dirty="0">
                <a:solidFill>
                  <a:srgbClr val="FFFF00"/>
                </a:solidFill>
              </a:endParaRPr>
            </a:p>
          </p:txBody>
        </p:sp>
        <p:cxnSp>
          <p:nvCxnSpPr>
            <p:cNvPr id="18" name="Прямая со стрелкой 17"/>
            <p:cNvCxnSpPr>
              <a:stCxn id="5" idx="1"/>
            </p:cNvCxnSpPr>
            <p:nvPr/>
          </p:nvCxnSpPr>
          <p:spPr>
            <a:xfrm flipH="1">
              <a:off x="1187624" y="3621777"/>
              <a:ext cx="2520280" cy="310370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>
              <a:stCxn id="5" idx="1"/>
            </p:cNvCxnSpPr>
            <p:nvPr/>
          </p:nvCxnSpPr>
          <p:spPr>
            <a:xfrm flipH="1">
              <a:off x="1115616" y="3621777"/>
              <a:ext cx="2592288" cy="1319391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 flipH="1" flipV="1">
              <a:off x="1187624" y="1412777"/>
              <a:ext cx="2535292" cy="2208999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6" name="Группа 35"/>
          <p:cNvGrpSpPr/>
          <p:nvPr/>
        </p:nvGrpSpPr>
        <p:grpSpPr>
          <a:xfrm>
            <a:off x="467544" y="4207440"/>
            <a:ext cx="6267344" cy="1323439"/>
            <a:chOff x="467544" y="4207440"/>
            <a:chExt cx="6267344" cy="1323439"/>
          </a:xfrm>
        </p:grpSpPr>
        <p:sp>
          <p:nvSpPr>
            <p:cNvPr id="6" name="TextBox 5"/>
            <p:cNvSpPr txBox="1"/>
            <p:nvPr/>
          </p:nvSpPr>
          <p:spPr>
            <a:xfrm>
              <a:off x="3779912" y="4207440"/>
              <a:ext cx="2954976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0" dirty="0" smtClean="0">
                  <a:solidFill>
                    <a:srgbClr val="FFFF00"/>
                  </a:solidFill>
                </a:rPr>
                <a:t>Ярлык</a:t>
              </a:r>
              <a:endParaRPr lang="ru-RU" sz="8000" dirty="0">
                <a:solidFill>
                  <a:srgbClr val="FFFF00"/>
                </a:solidFill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 flipH="1">
              <a:off x="2051720" y="4922596"/>
              <a:ext cx="1815211" cy="450620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>
            <a:xfrm flipH="1">
              <a:off x="467544" y="4922596"/>
              <a:ext cx="3399388" cy="522628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/>
            <p:nvPr/>
          </p:nvCxnSpPr>
          <p:spPr>
            <a:xfrm flipH="1" flipV="1">
              <a:off x="467544" y="4509122"/>
              <a:ext cx="3430201" cy="404623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275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60648"/>
            <a:ext cx="70360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Программа «Блокнот»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1193105"/>
            <a:ext cx="66132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Это текстовый редактор.</a:t>
            </a:r>
            <a:endParaRPr lang="ru-RU" sz="4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1" t="27119" r="68071" b="63292"/>
          <a:stretch/>
        </p:blipFill>
        <p:spPr bwMode="auto">
          <a:xfrm>
            <a:off x="3390901" y="2492896"/>
            <a:ext cx="1458786" cy="177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784" y="4305674"/>
            <a:ext cx="3440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/>
              <a:t>Ярлык программы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421156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60648"/>
            <a:ext cx="70360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Программа «Блокнот»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7"/>
          <a:stretch/>
        </p:blipFill>
        <p:spPr bwMode="auto">
          <a:xfrm>
            <a:off x="899592" y="1484784"/>
            <a:ext cx="7044456" cy="424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7704" y="5805264"/>
            <a:ext cx="44807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Окно программы</a:t>
            </a:r>
            <a:endParaRPr lang="ru-RU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95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841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rgbClr val="CFC60D">
                        <a:tint val="70000"/>
                        <a:satMod val="245000"/>
                      </a:srgbClr>
                    </a:gs>
                    <a:gs pos="75000">
                      <a:srgbClr val="CFC60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FC60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Окно программы </a:t>
            </a:r>
            <a:r>
              <a:rPr lang="ru-RU" sz="5400" b="1" dirty="0">
                <a:ln w="11430"/>
                <a:gradFill>
                  <a:gsLst>
                    <a:gs pos="0">
                      <a:srgbClr val="CFC60D">
                        <a:tint val="70000"/>
                        <a:satMod val="245000"/>
                      </a:srgbClr>
                    </a:gs>
                    <a:gs pos="75000">
                      <a:srgbClr val="CFC60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FC60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«Блокнот»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7"/>
          <a:stretch/>
        </p:blipFill>
        <p:spPr bwMode="auto">
          <a:xfrm>
            <a:off x="899592" y="1627805"/>
            <a:ext cx="7632848" cy="460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28589" y="2348879"/>
            <a:ext cx="39820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Заголовок окна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27584" y="1411781"/>
            <a:ext cx="936104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02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841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rgbClr val="CFC60D">
                        <a:tint val="70000"/>
                        <a:satMod val="245000"/>
                      </a:srgbClr>
                    </a:gs>
                    <a:gs pos="75000">
                      <a:srgbClr val="CFC60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FC60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Окно программы «Блокнот»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7"/>
          <a:stretch/>
        </p:blipFill>
        <p:spPr bwMode="auto">
          <a:xfrm>
            <a:off x="899592" y="1627805"/>
            <a:ext cx="7632848" cy="460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8144" y="1960362"/>
            <a:ext cx="24224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Свернуть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740352" y="1484784"/>
            <a:ext cx="360040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12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841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rgbClr val="CFC60D">
                        <a:tint val="70000"/>
                        <a:satMod val="245000"/>
                      </a:srgbClr>
                    </a:gs>
                    <a:gs pos="75000">
                      <a:srgbClr val="CFC60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FC60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Окно программы «Блокнот»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7"/>
          <a:stretch/>
        </p:blipFill>
        <p:spPr bwMode="auto">
          <a:xfrm>
            <a:off x="899592" y="1627805"/>
            <a:ext cx="7632848" cy="460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99792" y="1960362"/>
            <a:ext cx="60486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Увеличить/уменьшить</a:t>
            </a:r>
          </a:p>
          <a:p>
            <a:r>
              <a:rPr lang="ru-RU" sz="4400" b="1" dirty="0" smtClean="0">
                <a:solidFill>
                  <a:srgbClr val="FF0000"/>
                </a:solidFill>
              </a:rPr>
              <a:t>Размер окна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028384" y="1481758"/>
            <a:ext cx="360040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69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841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rgbClr val="CFC60D">
                        <a:tint val="70000"/>
                        <a:satMod val="245000"/>
                      </a:srgbClr>
                    </a:gs>
                    <a:gs pos="75000">
                      <a:srgbClr val="CFC60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FC60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Окно программы «Блокнот»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7"/>
          <a:stretch/>
        </p:blipFill>
        <p:spPr bwMode="auto">
          <a:xfrm>
            <a:off x="899592" y="1627805"/>
            <a:ext cx="7632848" cy="460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8144" y="1960362"/>
            <a:ext cx="22188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Закрыть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290602" y="1484784"/>
            <a:ext cx="360040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69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841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rgbClr val="CFC60D">
                        <a:tint val="70000"/>
                        <a:satMod val="245000"/>
                      </a:srgbClr>
                    </a:gs>
                    <a:gs pos="75000">
                      <a:srgbClr val="CFC60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FC60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Окно программы «Блокнот»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7"/>
          <a:stretch/>
        </p:blipFill>
        <p:spPr bwMode="auto">
          <a:xfrm>
            <a:off x="899592" y="1627805"/>
            <a:ext cx="7632848" cy="460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2132856"/>
            <a:ext cx="18994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Курсор</a:t>
            </a:r>
            <a:endParaRPr lang="ru-RU" sz="4400" b="1" dirty="0">
              <a:solidFill>
                <a:srgbClr val="FF000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043608" y="1988840"/>
            <a:ext cx="0" cy="3600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69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841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rgbClr val="CFC60D">
                        <a:tint val="70000"/>
                        <a:satMod val="245000"/>
                      </a:srgbClr>
                    </a:gs>
                    <a:gs pos="75000">
                      <a:srgbClr val="CFC60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FC60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Окно программы «Блокнот»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7"/>
          <a:stretch/>
        </p:blipFill>
        <p:spPr bwMode="auto">
          <a:xfrm>
            <a:off x="899592" y="1627805"/>
            <a:ext cx="7632848" cy="460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7704" y="2008652"/>
            <a:ext cx="6003888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Вкладка «</a:t>
            </a:r>
            <a:r>
              <a:rPr lang="ru-RU" sz="4800" b="1" dirty="0" smtClean="0">
                <a:solidFill>
                  <a:srgbClr val="FF0000"/>
                </a:solidFill>
              </a:rPr>
              <a:t>Формат</a:t>
            </a:r>
            <a:r>
              <a:rPr lang="ru-RU" sz="4400" b="1" dirty="0" smtClean="0">
                <a:solidFill>
                  <a:srgbClr val="FF0000"/>
                </a:solidFill>
              </a:rPr>
              <a:t>»</a:t>
            </a:r>
          </a:p>
          <a:p>
            <a:r>
              <a:rPr lang="ru-RU" sz="4400" b="1" dirty="0">
                <a:solidFill>
                  <a:srgbClr val="FF0000"/>
                </a:solidFill>
              </a:rPr>
              <a:t>д</a:t>
            </a:r>
            <a:r>
              <a:rPr lang="ru-RU" sz="4400" b="1" dirty="0" smtClean="0">
                <a:solidFill>
                  <a:srgbClr val="FF0000"/>
                </a:solidFill>
              </a:rPr>
              <a:t>ля изменения шрифта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257300" y="1568867"/>
            <a:ext cx="433214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69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916832"/>
            <a:ext cx="872052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 smtClean="0"/>
              <a:t>Выбрать шрифт «</a:t>
            </a:r>
            <a:r>
              <a:rPr lang="en-US" sz="4400" dirty="0" smtClean="0"/>
              <a:t>Monotype Corsiva</a:t>
            </a:r>
            <a:r>
              <a:rPr lang="ru-RU" sz="4400" dirty="0" smtClean="0"/>
              <a:t>»</a:t>
            </a:r>
          </a:p>
          <a:p>
            <a:pPr algn="ctr"/>
            <a:r>
              <a:rPr lang="ru-RU" sz="4400" dirty="0" smtClean="0"/>
              <a:t>Размер - 36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46301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169" y="332656"/>
            <a:ext cx="87849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Расширение файла - конкретная последовательность символов (букв и цифр), следующая за именем файла через символ точки "." и применяемая для идентификации типа файла программными продуктами и/или пользователем. То есть с помощью расширения файла программы и человек понимают (если знают) какой тип данных заключен в конкретном файле, какими особенностями он обладает, что необходимо для его исполнения.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8484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795" y="1196752"/>
            <a:ext cx="87849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Ярлык</a:t>
            </a:r>
            <a:r>
              <a:rPr lang="ru-RU" sz="3200" dirty="0" smtClean="0"/>
              <a:t> (англ. </a:t>
            </a:r>
            <a:r>
              <a:rPr lang="ru-RU" sz="3200" dirty="0" err="1" smtClean="0"/>
              <a:t>shortcut</a:t>
            </a:r>
            <a:r>
              <a:rPr lang="ru-RU" sz="3200" dirty="0" smtClean="0"/>
              <a:t>) — файл, служащий указателем на объект (например, файл, который требуется определённым образом обработать), программу или команду и содержащий дополнительную информацию.</a:t>
            </a:r>
          </a:p>
          <a:p>
            <a:pPr algn="ctr"/>
            <a:endParaRPr lang="ru-RU" sz="32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188640"/>
            <a:ext cx="214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Ярлык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9795" y="4509120"/>
            <a:ext cx="878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Чаще всего ярлыки создаются на рабочем столе для быстрого запуска программ, находящихся в «неудобных» местах.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1062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3848" y="188640"/>
            <a:ext cx="214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Ярлык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75021"/>
          <a:stretch/>
        </p:blipFill>
        <p:spPr bwMode="auto">
          <a:xfrm>
            <a:off x="2627784" y="2076264"/>
            <a:ext cx="3721011" cy="2042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13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2425" y="188640"/>
            <a:ext cx="20081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Папка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268760"/>
            <a:ext cx="87129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Папкой</a:t>
            </a:r>
            <a:r>
              <a:rPr lang="ru-RU" sz="4000" dirty="0" smtClean="0"/>
              <a:t> в операционной системе </a:t>
            </a:r>
            <a:r>
              <a:rPr lang="ru-RU" sz="4000" dirty="0" err="1" smtClean="0"/>
              <a:t>Microsoft</a:t>
            </a:r>
            <a:r>
              <a:rPr lang="ru-RU" sz="4000" dirty="0" smtClean="0"/>
              <a:t> </a:t>
            </a:r>
            <a:r>
              <a:rPr lang="ru-RU" sz="4000" dirty="0" err="1" smtClean="0"/>
              <a:t>Windows</a:t>
            </a:r>
            <a:r>
              <a:rPr lang="ru-RU" sz="4000" dirty="0" smtClean="0"/>
              <a:t> принято называть специальный файловый объект, играющий роль контейнера для хранения других папок или файлов и отображающийся на экране при помощи специального значка, имеющего вид канцелярской папки.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66899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72425" y="188640"/>
            <a:ext cx="20081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Папка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058038" cy="528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59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Имена папок, которые пользователь создал самостоятельно, можно назначать произвольным образом.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475167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Каждая папка может содержать несколько вложенных папок, любая из них в свою очередь тоже может содержать вложенные папки — таким путем создается иерархическая древовидная структура хранения папок на дисках компьютера.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4984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1032" y="260648"/>
            <a:ext cx="85689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Вложенные папки принято называть подпапками, подкаталогами или </a:t>
            </a:r>
            <a:r>
              <a:rPr lang="ru-RU" sz="3200" dirty="0" err="1" smtClean="0"/>
              <a:t>субдиректориями</a:t>
            </a:r>
            <a:r>
              <a:rPr lang="ru-RU" sz="3200" dirty="0" smtClean="0"/>
              <a:t>. </a:t>
            </a:r>
          </a:p>
          <a:p>
            <a:pPr algn="ctr"/>
            <a:endParaRPr lang="ru-RU" sz="32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31032" y="1779537"/>
            <a:ext cx="86184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При записи имена папок отделяются друг от друга символом «\», поэтому в случае если, например, вы хотите обратиться к подпапке </a:t>
            </a:r>
            <a:r>
              <a:rPr lang="ru-RU" sz="2400" dirty="0" err="1" smtClean="0"/>
              <a:t>Subfolder</a:t>
            </a:r>
            <a:r>
              <a:rPr lang="ru-RU" sz="2400" dirty="0" smtClean="0"/>
              <a:t>, которая вложена в папку </a:t>
            </a:r>
            <a:r>
              <a:rPr lang="ru-RU" sz="2400" dirty="0" err="1" smtClean="0"/>
              <a:t>My</a:t>
            </a:r>
            <a:r>
              <a:rPr lang="ru-RU" sz="2400" dirty="0" smtClean="0"/>
              <a:t> </a:t>
            </a:r>
            <a:r>
              <a:rPr lang="ru-RU" sz="2400" dirty="0" err="1" smtClean="0"/>
              <a:t>Folders</a:t>
            </a:r>
            <a:r>
              <a:rPr lang="ru-RU" sz="2400" dirty="0" smtClean="0"/>
              <a:t>, которая, в свою очередь, хранится внутри папки Мои Документы, строка, объясняющая, как найти эту папку, будет выглядеть следующим образом: «Мои Документы\</a:t>
            </a:r>
            <a:r>
              <a:rPr lang="ru-RU" sz="2400" dirty="0" err="1" smtClean="0"/>
              <a:t>Му</a:t>
            </a:r>
            <a:r>
              <a:rPr lang="ru-RU" sz="2400" dirty="0" smtClean="0"/>
              <a:t> </a:t>
            </a:r>
            <a:r>
              <a:rPr lang="ru-RU" sz="2400" dirty="0" err="1" smtClean="0"/>
              <a:t>Folders</a:t>
            </a:r>
            <a:r>
              <a:rPr lang="ru-RU" sz="2400" dirty="0" smtClean="0"/>
              <a:t>\ </a:t>
            </a:r>
            <a:r>
              <a:rPr lang="ru-RU" sz="2400" dirty="0" err="1" smtClean="0"/>
              <a:t>Subfolder</a:t>
            </a:r>
            <a:r>
              <a:rPr lang="ru-RU" sz="2400" dirty="0" smtClean="0"/>
              <a:t>».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2026" y="4437112"/>
            <a:ext cx="86904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Такую запись принято называть полным именем папки, или путем. </a:t>
            </a:r>
            <a:r>
              <a:rPr lang="ru-RU" sz="2400" dirty="0" smtClean="0"/>
              <a:t>Собственно, путь и призван объяснить пользователю, какой именно путь он должен проделать по папкам компьютера, чтобы добраться до искомой директории.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4788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871296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 Что такое папка самого верхнего уровня, которая хранится непосредственно на любом из дисков? </a:t>
            </a:r>
          </a:p>
          <a:p>
            <a:pPr algn="ctr"/>
            <a:endParaRPr lang="ru-RU" sz="2400" dirty="0" smtClean="0"/>
          </a:p>
          <a:p>
            <a:pPr algn="just"/>
            <a:r>
              <a:rPr lang="ru-RU" sz="2400" b="1" dirty="0" smtClean="0"/>
              <a:t>Она носит название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корневой папки</a:t>
            </a:r>
            <a:r>
              <a:rPr lang="ru-RU" sz="2400" b="1" dirty="0" smtClean="0"/>
              <a:t>. </a:t>
            </a:r>
          </a:p>
          <a:p>
            <a:pPr algn="just"/>
            <a:endParaRPr lang="ru-RU" sz="2400" b="1" dirty="0" smtClean="0"/>
          </a:p>
          <a:p>
            <a:pPr algn="just"/>
            <a:r>
              <a:rPr lang="ru-RU" sz="2400" dirty="0" smtClean="0"/>
              <a:t>Все остальные папки содержатся именно в ней. Корневая папка не имеет собственного имени, она обозначается просто в виде наклонной черты — «\», которая записывается справа от имени диска. Если, например, нам необходимо указать, что пользователь должен обратиться к корневой папке диска D:, то для этого достаточно записать следующее: D:\. Если же нам нужна папка Мои документы, которая хранится в корневой папке диска С:, то запись будет выглядеть следующим образом: «С:\Мои документы».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6099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61</TotalTime>
  <Words>618</Words>
  <Application>Microsoft Office PowerPoint</Application>
  <PresentationFormat>Экран (4:3)</PresentationFormat>
  <Paragraphs>62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Паркет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lenovo</cp:lastModifiedBy>
  <cp:revision>10</cp:revision>
  <dcterms:created xsi:type="dcterms:W3CDTF">2017-10-10T07:36:07Z</dcterms:created>
  <dcterms:modified xsi:type="dcterms:W3CDTF">2022-12-07T17:45:04Z</dcterms:modified>
</cp:coreProperties>
</file>